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</p:sldIdLst>
  <p:sldSz cx="18288000" cy="10287000"/>
  <p:notesSz cx="6858000" cy="9144000"/>
  <p:embeddedFontLst>
    <p:embeddedFont>
      <p:font typeface="THELuxGoB" panose="020B0600000101010101" charset="-127"/>
      <p:regular r:id="rId10"/>
    </p:embeddedFont>
    <p:embeddedFont>
      <p:font typeface="THELuxGoM" panose="020B0600000101010101" charset="-127"/>
      <p:regular r:id="rId11"/>
    </p:embeddedFont>
    <p:embeddedFont>
      <p:font typeface="THELuxGoR" panose="020B0600000101010101" charset="-127"/>
      <p:regular r:id="rId12"/>
    </p:embeddedFont>
    <p:embeddedFont>
      <p:font typeface="Geologica Roman SemiBold" panose="020B0600000101010101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094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2560300" y="29845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발표자</a:t>
            </a: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김동현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0300" y="35179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발표자</a:t>
            </a: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임정훈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F8AA3AB-84C7-BB42-CDFA-773C0446011D}"/>
              </a:ext>
            </a:extLst>
          </p:cNvPr>
          <p:cNvSpPr txBox="1"/>
          <p:nvPr/>
        </p:nvSpPr>
        <p:spPr>
          <a:xfrm>
            <a:off x="927100" y="1574800"/>
            <a:ext cx="12420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폐쇄형 </a:t>
            </a:r>
            <a:r>
              <a:rPr lang="ko-KR" altLang="en-US" sz="4600" b="1" spc="-100" dirty="0" err="1">
                <a:solidFill>
                  <a:srgbClr val="000000"/>
                </a:solidFill>
                <a:ea typeface="Geologica Roman SemiBold"/>
              </a:rPr>
              <a:t>역삼투막</a:t>
            </a: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 공정에서 </a:t>
            </a:r>
            <a:r>
              <a:rPr lang="en-US" altLang="ko-KR" sz="4600" b="1" spc="-100" dirty="0">
                <a:solidFill>
                  <a:srgbClr val="000000"/>
                </a:solidFill>
                <a:ea typeface="Geologica Roman SemiBold"/>
              </a:rPr>
              <a:t>IOT </a:t>
            </a: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운영을 위한 모델링</a:t>
            </a:r>
            <a:endParaRPr lang="ko-KR" sz="46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5D57631-CB94-A1F5-BB5D-82CB77882C26}"/>
              </a:ext>
            </a:extLst>
          </p:cNvPr>
          <p:cNvSpPr txBox="1"/>
          <p:nvPr/>
        </p:nvSpPr>
        <p:spPr>
          <a:xfrm>
            <a:off x="965200" y="28448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프로젝트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배경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265C2B6-91EC-4D1D-840E-9C3911B9D6E1}"/>
              </a:ext>
            </a:extLst>
          </p:cNvPr>
          <p:cNvSpPr txBox="1"/>
          <p:nvPr/>
        </p:nvSpPr>
        <p:spPr>
          <a:xfrm>
            <a:off x="965200" y="3594100"/>
            <a:ext cx="106172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RO(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역삼투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)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시스템은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정화와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해수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담수화의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핵심</a:t>
            </a:r>
          </a:p>
          <a:p>
            <a:pPr lvl="0" algn="l">
              <a:lnSpc>
                <a:spcPct val="1742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시스템은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en-US" sz="2800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필터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세척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시기를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경험에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의존해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</a:p>
          <a:p>
            <a:pPr lvl="0" algn="l">
              <a:lnSpc>
                <a:spcPct val="174299"/>
              </a:lnSpc>
            </a:pPr>
            <a:r>
              <a:rPr lang="en-US" altLang="ko-KR" sz="2800" b="0" i="0" u="none" strike="noStrike" spc="-100" dirty="0">
                <a:solidFill>
                  <a:srgbClr val="000000"/>
                </a:solidFill>
                <a:ea typeface="THELuxGoR"/>
              </a:rPr>
              <a:t>-&gt;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필터 사용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효율성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저하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불필요한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운영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비용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문제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발생</a:t>
            </a:r>
            <a:endParaRPr lang="ko-KR" sz="28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EE357B3-4593-2B0C-AD47-E8AC170CE733}"/>
              </a:ext>
            </a:extLst>
          </p:cNvPr>
          <p:cNvSpPr txBox="1"/>
          <p:nvPr/>
        </p:nvSpPr>
        <p:spPr>
          <a:xfrm>
            <a:off x="965200" y="61722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프로젝트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목표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3A41CEC0-01C7-BD3E-EEA3-1294C2CE24CE}"/>
              </a:ext>
            </a:extLst>
          </p:cNvPr>
          <p:cNvSpPr txBox="1"/>
          <p:nvPr/>
        </p:nvSpPr>
        <p:spPr>
          <a:xfrm>
            <a:off x="927100" y="6781800"/>
            <a:ext cx="148717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spc="-100" dirty="0">
                <a:solidFill>
                  <a:srgbClr val="000000"/>
                </a:solidFill>
                <a:latin typeface="THELuxGoR"/>
              </a:rPr>
              <a:t>IoT </a:t>
            </a:r>
            <a:r>
              <a:rPr lang="ko-KR" altLang="en-US" sz="2800" spc="-100" dirty="0">
                <a:solidFill>
                  <a:srgbClr val="000000"/>
                </a:solidFill>
                <a:latin typeface="THELuxGoR"/>
              </a:rPr>
              <a:t>센서에 수집되는 값들을 사용해 </a:t>
            </a:r>
            <a:r>
              <a:rPr lang="en-US" altLang="ko-KR" sz="2800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altLang="en-US" sz="2800" spc="-100" dirty="0">
                <a:solidFill>
                  <a:srgbClr val="000000"/>
                </a:solidFill>
                <a:latin typeface="THELuxGoR"/>
              </a:rPr>
              <a:t>필터 세척 기준이 되는 </a:t>
            </a:r>
            <a:r>
              <a:rPr lang="en-US" altLang="ko-KR" sz="2800" spc="-100" dirty="0">
                <a:solidFill>
                  <a:srgbClr val="000000"/>
                </a:solidFill>
                <a:latin typeface="THELuxGoR"/>
              </a:rPr>
              <a:t>RO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74299"/>
              </a:lnSpc>
            </a:pPr>
            <a:r>
              <a:rPr lang="ko-KR" altLang="en-US" sz="2800" spc="-100" dirty="0">
                <a:solidFill>
                  <a:srgbClr val="000000"/>
                </a:solidFill>
                <a:latin typeface="THELuxGoR"/>
              </a:rPr>
              <a:t>유입 압력을 예측하는 모델 개발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74299"/>
              </a:lnSpc>
            </a:pPr>
            <a:r>
              <a:rPr lang="en-US" altLang="ko-KR" sz="2800" b="0" i="0" u="none" strike="noStrike" spc="-100" dirty="0">
                <a:solidFill>
                  <a:srgbClr val="000000"/>
                </a:solidFill>
                <a:ea typeface="THELuxGoR"/>
              </a:rPr>
              <a:t>-&gt;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최적의 모델 개발을 통해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공정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효율성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극대화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운영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비용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절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감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69D9C4-3B9C-A5DF-AC50-59A28864C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537" y="2857500"/>
            <a:ext cx="5617626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74800"/>
            <a:ext cx="5448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수집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8448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데이터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수집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3898900"/>
            <a:ext cx="7284615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(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)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아쿠아웍스의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수질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사용</a:t>
            </a:r>
          </a:p>
          <a:p>
            <a:pPr lvl="0" algn="l">
              <a:lnSpc>
                <a:spcPct val="1742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기록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항목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: 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처리수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/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전기전도도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유량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/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(1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단위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" y="6114845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분석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200" y="6724445"/>
            <a:ext cx="117475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SHAP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분석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, 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만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압력에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유의미한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영향을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미침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선형적이고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유사한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관계</a:t>
            </a:r>
            <a:endParaRPr lang="en-US" altLang="ko-KR" sz="2800" b="0" i="0" u="none" strike="noStrike" spc="-100" dirty="0">
              <a:solidFill>
                <a:srgbClr val="000000"/>
              </a:solidFill>
              <a:ea typeface="THELuxGoR"/>
            </a:endParaRPr>
          </a:p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압력으로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치환하여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altLang="en-US" sz="2800" b="0" i="0" u="none" strike="noStrike" spc="-100" dirty="0" err="1">
                <a:solidFill>
                  <a:srgbClr val="000000"/>
                </a:solidFill>
                <a:latin typeface="THELuxGoR"/>
              </a:rPr>
              <a:t>농축수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압력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모델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개발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7BC536-136F-49C1-8770-436375DE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1080756"/>
            <a:ext cx="6389263" cy="267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3AEA31-2A1E-F7A6-B923-E80FAB2F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1" y="3825309"/>
            <a:ext cx="6389262" cy="2831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74800"/>
            <a:ext cx="5448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수집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8448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데이터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3454400"/>
            <a:ext cx="11201400" cy="422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1)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이동평균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낮은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값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대체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: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변동성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완화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안정성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확보</a:t>
            </a:r>
            <a:endParaRPr lang="en-US" sz="2800" b="0" i="0" u="none" strike="noStrike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2) Z-Score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이상치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탐지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대체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: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안정성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향상</a:t>
            </a:r>
          </a:p>
          <a:p>
            <a:pPr lvl="0" algn="l">
              <a:lnSpc>
                <a:spcPct val="124499"/>
              </a:lnSpc>
            </a:pPr>
            <a:endParaRPr lang="ko-KR" sz="2800" b="0" i="0" u="none" strike="noStrike" spc="-100" dirty="0">
              <a:solidFill>
                <a:srgbClr val="000000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3) Data Smoothing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적용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: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데이터의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단기적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변동성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감소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D6128D-6605-C7A5-BE64-99F81B2A1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250" y="656428"/>
            <a:ext cx="5486400" cy="2963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55C8B-4A82-5EA7-64F8-C998B2AC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250" y="3764672"/>
            <a:ext cx="5486400" cy="3039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312CD1-E736-B68F-2485-418D9A408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7250" y="6948379"/>
            <a:ext cx="5486400" cy="2960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4203700"/>
            <a:ext cx="10363200" cy="486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066800" y="35560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4191000"/>
            <a:ext cx="601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데이터의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순차적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종속성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학습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400" y="51308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추출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정보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00" y="5715000"/>
            <a:ext cx="7023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Global Average Pooling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Global Max Pooling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통해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정보를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요약하여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 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최종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예측에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활용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66800" y="7023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❸ 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00" y="7569200"/>
            <a:ext cx="81407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과정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: MSE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손실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함수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사용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최적화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: Adam </a:t>
            </a:r>
            <a:r>
              <a:rPr lang="ko-KR" sz="2400" b="0" i="0" u="none" strike="noStrike" spc="-100" dirty="0" err="1">
                <a:solidFill>
                  <a:srgbClr val="000000"/>
                </a:solidFill>
                <a:ea typeface="THELuxGoR"/>
              </a:rPr>
              <a:t>옵티마이저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적용</a:t>
            </a:r>
            <a:endParaRPr lang="en-US" altLang="ko-KR" sz="2400" b="0" i="0" u="none" strike="noStrike" spc="-100" dirty="0">
              <a:solidFill>
                <a:srgbClr val="000000"/>
              </a:solidFill>
              <a:ea typeface="THELuxGoR"/>
            </a:endParaRPr>
          </a:p>
          <a:p>
            <a:pPr lvl="0" algn="l">
              <a:lnSpc>
                <a:spcPct val="135289"/>
              </a:lnSpc>
            </a:pPr>
            <a:r>
              <a:rPr lang="en-US" altLang="ko-KR" sz="2400" spc="-100" dirty="0">
                <a:solidFill>
                  <a:srgbClr val="000000"/>
                </a:solidFill>
                <a:ea typeface="THELuxGoR"/>
              </a:rPr>
              <a:t>*</a:t>
            </a:r>
            <a:r>
              <a:rPr lang="ko-KR" altLang="en-US" sz="2400" spc="-100" dirty="0">
                <a:solidFill>
                  <a:srgbClr val="000000"/>
                </a:solidFill>
                <a:ea typeface="THELuxGoR"/>
              </a:rPr>
              <a:t>다른 모델에도 동일 적용</a:t>
            </a:r>
            <a:endParaRPr lang="ko-KR" sz="24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7100" y="1219200"/>
            <a:ext cx="966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- LSTM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06200" y="9055100"/>
            <a:ext cx="2857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[LSTM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5260B81D-A4AA-82FA-4641-CCC42430D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15200" y="2209800"/>
            <a:ext cx="1612900" cy="12700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17997E91-45B5-C6B9-B561-3A2BB1C97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00" y="1346200"/>
            <a:ext cx="101600" cy="342900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BC56E8D-0B45-EC22-1420-E1BD77B7070C}"/>
              </a:ext>
            </a:extLst>
          </p:cNvPr>
          <p:cNvSpPr txBox="1"/>
          <p:nvPr/>
        </p:nvSpPr>
        <p:spPr>
          <a:xfrm>
            <a:off x="8356600" y="1244600"/>
            <a:ext cx="3213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데이터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구분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A1735E19-99C0-40A3-ED03-401EC9235C15}"/>
              </a:ext>
            </a:extLst>
          </p:cNvPr>
          <p:cNvSpPr txBox="1"/>
          <p:nvPr/>
        </p:nvSpPr>
        <p:spPr>
          <a:xfrm>
            <a:off x="8356600" y="1828800"/>
            <a:ext cx="34417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현장에서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사용되는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수질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80%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를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altLang="ko-KR" sz="2000" b="0" i="0" u="none" strike="noStrike" spc="-100" dirty="0">
                <a:solidFill>
                  <a:srgbClr val="000000"/>
                </a:solidFill>
                <a:ea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20%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를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latin typeface="THELuxGoR"/>
                <a:ea typeface="THELuxGoR"/>
              </a:rPr>
              <a:t>테스트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</a:p>
        </p:txBody>
      </p:sp>
      <p:pic>
        <p:nvPicPr>
          <p:cNvPr id="21" name="Picture 23">
            <a:extLst>
              <a:ext uri="{FF2B5EF4-FFF2-40B4-BE49-F238E27FC236}">
                <a16:creationId xmlns:a16="http://schemas.microsoft.com/office/drawing/2014/main" id="{3F9C0F6F-75B1-D23C-E813-5A1B45CD2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823700" y="2190750"/>
            <a:ext cx="1612900" cy="12700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C0C9BD23-2DA4-FCD9-0FFD-407E3096C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1339850"/>
            <a:ext cx="101600" cy="342900"/>
          </a:xfrm>
          <a:prstGeom prst="rect">
            <a:avLst/>
          </a:prstGeom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661A632E-D7BB-8736-30AF-973DC0007181}"/>
              </a:ext>
            </a:extLst>
          </p:cNvPr>
          <p:cNvSpPr txBox="1"/>
          <p:nvPr/>
        </p:nvSpPr>
        <p:spPr>
          <a:xfrm>
            <a:off x="12865100" y="122555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정확도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평가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78E156D8-0BA4-3F9C-B3E5-F8B540E60085}"/>
              </a:ext>
            </a:extLst>
          </p:cNvPr>
          <p:cNvSpPr txBox="1"/>
          <p:nvPr/>
        </p:nvSpPr>
        <p:spPr>
          <a:xfrm>
            <a:off x="12890500" y="1778000"/>
            <a:ext cx="4533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평균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제곱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오차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(</a:t>
            </a:r>
            <a:r>
              <a:rPr lang="en-US" sz="2000" i="0" u="none" strike="noStrike" spc="-100" dirty="0">
                <a:solidFill>
                  <a:srgbClr val="000000"/>
                </a:solidFill>
                <a:latin typeface="THELuxGoR"/>
              </a:rPr>
              <a:t>RMSE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)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Coefficient of Determination(R2)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Mean Bias Deviation(MBD)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Mean Absolute Error of Means(MAEM)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63DDB38-EFBA-3D43-AC33-F6E35BB823BC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sz="2400" i="0" u="none" strike="noStrike" spc="-100" dirty="0">
                <a:solidFill>
                  <a:srgbClr val="3ACCAD"/>
                </a:solidFill>
                <a:latin typeface="+mj-lt"/>
                <a:ea typeface="THELuxGoB"/>
              </a:rPr>
              <a:t>LSTM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Sequential 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Parallel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4038600"/>
            <a:ext cx="10337800" cy="429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219200"/>
            <a:ext cx="966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- Sequential LSTM-Transformer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092200" y="33655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3975100"/>
            <a:ext cx="7023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LSTM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층과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Transformer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모듈을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결합한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하이브리드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구조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단기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장기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패턴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동시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92200" y="5168900"/>
            <a:ext cx="4114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양방향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 LSTM 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층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5816600"/>
            <a:ext cx="702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순차적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종속성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특징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추출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6642100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❸ 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Transformer</a:t>
            </a:r>
            <a:endParaRPr lang="ko-KR" sz="30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5700" y="7264400"/>
            <a:ext cx="8140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altLang="ko-KR" sz="2600" b="0" i="0" u="none" strike="noStrike" spc="-100" dirty="0">
                <a:solidFill>
                  <a:srgbClr val="000000"/>
                </a:solidFill>
                <a:ea typeface="THELuxGoR"/>
              </a:rPr>
              <a:t>Positional Encoding, Multi-Head Attention</a:t>
            </a:r>
          </a:p>
          <a:p>
            <a:pPr lvl="0" algn="l">
              <a:lnSpc>
                <a:spcPct val="135289"/>
              </a:lnSpc>
            </a:pPr>
            <a:r>
              <a:rPr lang="en-US" altLang="ko-KR" sz="2600" spc="-100" dirty="0">
                <a:solidFill>
                  <a:srgbClr val="000000"/>
                </a:solidFill>
                <a:ea typeface="THELuxGoR"/>
              </a:rPr>
              <a:t>Feedforward Neural Network, Layer Normalization</a:t>
            </a:r>
            <a:endParaRPr lang="ko-KR" sz="26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0414000" y="8483600"/>
            <a:ext cx="621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[Sequential LSTM-Transformer </a:t>
            </a:r>
            <a:r>
              <a:rPr lang="ko-KR" sz="2200" b="1" i="0" u="none" strike="noStrike" spc="-10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61DA4A8-68F7-74BB-4C17-3CEA86E9C98F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latin typeface="+mj-lt"/>
                <a:ea typeface="THELuxGoB"/>
              </a:rPr>
              <a:t> LSTM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  <a:ea typeface="THELuxGoB"/>
              </a:rPr>
              <a:t>Sequential 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Parallel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3498850"/>
            <a:ext cx="10845800" cy="455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219200"/>
            <a:ext cx="966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- Parellal LSTM-Transformer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181100" y="31242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100" y="3695700"/>
            <a:ext cx="6616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LSTM, Transformer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모듈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병렬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구성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다른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방식으로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학습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100" y="4724400"/>
            <a:ext cx="4114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양방향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 LSTM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1100" y="53213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순차적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종속성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THELuxGoR"/>
              </a:rPr>
              <a:t>,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THELuxGoR"/>
              </a:rPr>
              <a:t>시계열 데이터 특징 추출</a:t>
            </a:r>
            <a:endParaRPr lang="ko-KR" sz="24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1100" y="6000750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❸ 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Transformer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600" y="6546850"/>
            <a:ext cx="8140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altLang="ko-KR" sz="2600" b="0" i="0" u="none" strike="noStrike" spc="-100" dirty="0">
                <a:solidFill>
                  <a:srgbClr val="000000"/>
                </a:solidFill>
                <a:ea typeface="THELuxGoR"/>
              </a:rPr>
              <a:t>Positional Encoding, Multi-Head Attention</a:t>
            </a:r>
          </a:p>
          <a:p>
            <a:pPr lvl="0" algn="l">
              <a:lnSpc>
                <a:spcPct val="135289"/>
              </a:lnSpc>
            </a:pPr>
            <a:r>
              <a:rPr lang="en-US" altLang="ko-KR" sz="2600" spc="-100" dirty="0">
                <a:solidFill>
                  <a:srgbClr val="000000"/>
                </a:solidFill>
                <a:ea typeface="THELuxGoR"/>
              </a:rPr>
              <a:t>Feedforward Neural Network, Layer Normalization</a:t>
            </a:r>
            <a:endParaRPr lang="ko-KR" altLang="ko-KR" sz="26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3800" y="7648575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4800" b="0" i="0" u="none" strike="noStrike" spc="-100" dirty="0">
                <a:solidFill>
                  <a:srgbClr val="3ACCAD"/>
                </a:solidFill>
                <a:ea typeface="THELuxGoB"/>
              </a:rPr>
              <a:t>➍</a:t>
            </a: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 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최종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예측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300" y="8245475"/>
            <a:ext cx="880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출력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병합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-&gt; Global Average Pooling</a:t>
            </a:r>
            <a:r>
              <a:rPr lang="en-US" sz="2400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Global Max Pooling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적용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63200" y="8156575"/>
            <a:ext cx="621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[</a:t>
            </a:r>
            <a:r>
              <a:rPr lang="en-US" sz="2200" b="1" i="0" u="none" strike="noStrike" spc="-100" dirty="0" err="1">
                <a:solidFill>
                  <a:srgbClr val="000000"/>
                </a:solidFill>
                <a:latin typeface="THELuxGoR"/>
              </a:rPr>
              <a:t>Parellal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LSTM-Transformer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20364B8-6B1B-ED14-6BF8-F8C339E5F955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sz="2400" i="0" u="none" strike="noStrike" spc="-100" dirty="0">
                <a:latin typeface="+mj-lt"/>
                <a:ea typeface="THELuxGoB"/>
              </a:rPr>
              <a:t>LSTM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Sequential 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  <a:ea typeface="THELuxGoB"/>
              </a:rPr>
              <a:t>Parallel 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219200"/>
            <a:ext cx="10337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- TFT(Temporal Fusion Tranformer)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054100" y="31623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100" y="3708400"/>
            <a:ext cx="6616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Temporal Fusion Transforemr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모듈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과거와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미래의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정보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융합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54100" y="4775200"/>
            <a:ext cx="6642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Temporal Fusion Layer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4100" y="5486400"/>
            <a:ext cx="702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단기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장기적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패턴을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동시에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반영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높은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성능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060450" y="6159500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❸ </a:t>
            </a:r>
            <a:r>
              <a:rPr lang="en-US" sz="3000" b="0" i="0" u="none" strike="noStrike" spc="-100" dirty="0" err="1">
                <a:solidFill>
                  <a:srgbClr val="000000"/>
                </a:solidFill>
                <a:latin typeface="THELuxGoB"/>
              </a:rPr>
              <a:t>PyTorch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 Lightning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450" y="6756400"/>
            <a:ext cx="8229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효율적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검증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과정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지원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060450" y="7429500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4800" b="0" i="0" u="none" strike="noStrike" spc="-100" dirty="0">
                <a:solidFill>
                  <a:srgbClr val="3ACCAD"/>
                </a:solidFill>
                <a:ea typeface="THELuxGoB"/>
              </a:rPr>
              <a:t>➍</a:t>
            </a: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 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학습과정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4900" y="8026400"/>
            <a:ext cx="8140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Adam </a:t>
            </a:r>
            <a:r>
              <a:rPr lang="ko-KR" sz="2400" b="0" i="0" u="none" strike="noStrike" spc="-100" dirty="0" err="1">
                <a:solidFill>
                  <a:srgbClr val="000000"/>
                </a:solidFill>
                <a:ea typeface="THELuxGoR"/>
              </a:rPr>
              <a:t>옵티마이저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, Weight Decay, </a:t>
            </a:r>
            <a:r>
              <a:rPr lang="en-US" sz="2400" b="0" i="0" u="none" strike="noStrike" spc="-100" dirty="0" err="1">
                <a:solidFill>
                  <a:srgbClr val="000000"/>
                </a:solidFill>
                <a:latin typeface="THELuxGoR"/>
              </a:rPr>
              <a:t>LR_scheduler</a:t>
            </a:r>
            <a:endParaRPr lang="ko-KR" sz="24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87806" y="7962900"/>
            <a:ext cx="621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[Temporal Fusion Transformer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BB64148-246E-0905-195B-15B7ABD5B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956" y="3124200"/>
            <a:ext cx="10225844" cy="4838700"/>
          </a:xfrm>
          <a:prstGeom prst="rect">
            <a:avLst/>
          </a:prstGeom>
        </p:spPr>
      </p:pic>
      <p:sp>
        <p:nvSpPr>
          <p:cNvPr id="26" name="TextBox 8">
            <a:extLst>
              <a:ext uri="{FF2B5EF4-FFF2-40B4-BE49-F238E27FC236}">
                <a16:creationId xmlns:a16="http://schemas.microsoft.com/office/drawing/2014/main" id="{41BD304B-202D-424B-3299-B45C2216B483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sz="2400" i="0" u="none" strike="noStrike" spc="-100" dirty="0">
                <a:latin typeface="+mj-lt"/>
                <a:ea typeface="THELuxGoB"/>
              </a:rPr>
              <a:t>LSTM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Sequential 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Parallel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3ACCAD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3ACCAD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692400"/>
            <a:ext cx="13543703" cy="33852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574800"/>
            <a:ext cx="355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8D141B5B-86FB-62D1-9769-EB44C3C71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6648450"/>
            <a:ext cx="558800" cy="4064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B1DBF9A-D5D0-A32F-4910-F3D1F698B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695700" y="9207500"/>
            <a:ext cx="558800" cy="4064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F80C80A0-43B1-C7F2-E342-8EBD888B9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909904" y="7732230"/>
            <a:ext cx="882650" cy="575641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CB1D002E-E0CF-639F-036D-1AD58F8F9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763000" y="7911385"/>
            <a:ext cx="12664163" cy="45719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F040B425-FF39-2E95-A234-B647388697F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9000"/>
          </a:blip>
          <a:stretch>
            <a:fillRect/>
          </a:stretch>
        </p:blipFill>
        <p:spPr>
          <a:xfrm>
            <a:off x="8729475" y="6373355"/>
            <a:ext cx="6795428" cy="3248058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E8380D37-DD5F-7CC8-BC01-E5C77F38E515}"/>
              </a:ext>
            </a:extLst>
          </p:cNvPr>
          <p:cNvSpPr txBox="1"/>
          <p:nvPr/>
        </p:nvSpPr>
        <p:spPr>
          <a:xfrm>
            <a:off x="2133600" y="734695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en-US" sz="3500" b="1" i="0" u="none" strike="noStrike" spc="-100" dirty="0">
                <a:solidFill>
                  <a:srgbClr val="000000"/>
                </a:solidFill>
                <a:latin typeface="THELuxGoM"/>
              </a:rPr>
              <a:t>TFT(Temporal Fusion Transfer) </a:t>
            </a:r>
            <a:r>
              <a:rPr lang="ko-KR" sz="3500" b="1" i="0" u="none" strike="noStrike" spc="-100" dirty="0">
                <a:solidFill>
                  <a:srgbClr val="000000"/>
                </a:solidFill>
                <a:ea typeface="THELuxGoM"/>
              </a:rPr>
              <a:t>모델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9C84D434-9364-D7C2-B3F4-64AB1237ACC9}"/>
              </a:ext>
            </a:extLst>
          </p:cNvPr>
          <p:cNvSpPr txBox="1"/>
          <p:nvPr/>
        </p:nvSpPr>
        <p:spPr>
          <a:xfrm>
            <a:off x="9677863" y="6560296"/>
            <a:ext cx="4898652" cy="1362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필터의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평균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세척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주기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</a:p>
          <a:p>
            <a:pPr lvl="0" algn="l">
              <a:lnSpc>
                <a:spcPct val="9877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: 4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개월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이상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50BFEB0A-3E0E-3F20-8008-1DF6AD05BAE3}"/>
              </a:ext>
            </a:extLst>
          </p:cNvPr>
          <p:cNvSpPr txBox="1"/>
          <p:nvPr/>
        </p:nvSpPr>
        <p:spPr>
          <a:xfrm>
            <a:off x="9721257" y="8263870"/>
            <a:ext cx="4817158" cy="10033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장기적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추세를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갖는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</a:p>
          <a:p>
            <a:pPr lvl="0" algn="l">
              <a:lnSpc>
                <a:spcPct val="9877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압력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예측에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ea typeface="THELuxGoB"/>
              </a:rPr>
              <a:t>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B"/>
              </a:rPr>
              <a:t>가장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적합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555</Words>
  <Application>Microsoft Office PowerPoint</Application>
  <PresentationFormat>사용자 지정</PresentationFormat>
  <Paragraphs>103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Geologica Roman SemiBold</vt:lpstr>
      <vt:lpstr>THELuxGoB</vt:lpstr>
      <vt:lpstr>THELuxGoM</vt:lpstr>
      <vt:lpstr>Arial</vt:lpstr>
      <vt:lpstr>Calibri</vt:lpstr>
      <vt:lpstr>THELuxGoR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김동현</dc:creator>
  <cp:lastModifiedBy>김동현</cp:lastModifiedBy>
  <cp:revision>7</cp:revision>
  <dcterms:created xsi:type="dcterms:W3CDTF">2006-08-16T00:00:00Z</dcterms:created>
  <dcterms:modified xsi:type="dcterms:W3CDTF">2024-11-21T16:49:34Z</dcterms:modified>
</cp:coreProperties>
</file>